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4" autoAdjust="0"/>
    <p:restoredTop sz="97314" autoAdjust="0"/>
  </p:normalViewPr>
  <p:slideViewPr>
    <p:cSldViewPr snapToGrid="0" snapToObjects="1">
      <p:cViewPr>
        <p:scale>
          <a:sx n="125" d="100"/>
          <a:sy n="125" d="100"/>
        </p:scale>
        <p:origin x="2082" y="9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0AFD1ED-D6FF-43C6-91CF-1A766744B5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3820" y="5587943"/>
            <a:ext cx="1665980" cy="1178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2D9E9F4-5E70-4319-8D85-7948611EA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820" y="5587943"/>
            <a:ext cx="1665980" cy="1178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4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7B7B89A-9C5D-49E3-866E-65CBF6A15CD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43820" y="5587943"/>
            <a:ext cx="1665980" cy="1178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60562"/>
            <a:ext cx="5159889" cy="2305339"/>
          </a:xfrm>
        </p:spPr>
        <p:txBody>
          <a:bodyPr>
            <a:normAutofit/>
          </a:bodyPr>
          <a:lstStyle/>
          <a:p>
            <a:r>
              <a:rPr lang="en-US" sz="3600" dirty="0" err="1"/>
              <a:t>iSample</a:t>
            </a:r>
            <a:r>
              <a:rPr lang="en-US" sz="3600" dirty="0"/>
              <a:t>: Intelligent Client Sampling in Federated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err="1"/>
              <a:t>Hamidreza</a:t>
            </a:r>
            <a:r>
              <a:rPr lang="en-US" sz="2700" dirty="0"/>
              <a:t> Imani, Jeff Anderson</a:t>
            </a:r>
          </a:p>
          <a:p>
            <a:r>
              <a:rPr lang="en-US" sz="2700" dirty="0"/>
              <a:t>Advisor: Tarek El-</a:t>
            </a:r>
            <a:r>
              <a:rPr lang="en-US" sz="2700" dirty="0" err="1"/>
              <a:t>Ghazawi</a:t>
            </a:r>
            <a:endParaRPr lang="en-US" sz="2700" dirty="0"/>
          </a:p>
          <a:p>
            <a:r>
              <a:rPr lang="en-US" sz="2700" dirty="0"/>
              <a:t>May 2022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934200" cy="347450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Pervasiveness of Artificial Intelligence in society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Learning: an inseparable tool of our daily used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Large amount of training data required to train accurate models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However: not enough data on any single device (IoT, edge devices, etc.)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Artificial Intelligence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3D07855-8DAE-4147-ABD8-01F78DE1E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7" r="13331"/>
          <a:stretch/>
        </p:blipFill>
        <p:spPr>
          <a:xfrm>
            <a:off x="8371290" y="1521194"/>
            <a:ext cx="2840819" cy="221461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BA4FDF4-41C9-48CC-9E62-D1E049AC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3956525"/>
            <a:ext cx="2362200" cy="1236128"/>
          </a:xfrm>
          <a:prstGeom prst="rect">
            <a:avLst/>
          </a:prstGeom>
        </p:spPr>
      </p:pic>
      <p:pic>
        <p:nvPicPr>
          <p:cNvPr id="9" name="Picture 8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38679F5A-8B11-45F0-B7C3-B6121E08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774" y="3975575"/>
            <a:ext cx="1877926" cy="11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FBF437-D0D1-4AF7-9D79-811C0FF249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1825625"/>
            <a:ext cx="612016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Issues:</a:t>
            </a:r>
          </a:p>
          <a:p>
            <a:pPr marL="1143000" lvl="1" indent="-457200"/>
            <a:r>
              <a:rPr lang="en-US" dirty="0"/>
              <a:t>Large size training data for typical ML applications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Heavy load on network</a:t>
            </a:r>
          </a:p>
          <a:p>
            <a:pPr marL="1143000" lvl="1" indent="-457200"/>
            <a:r>
              <a:rPr lang="en-US" dirty="0"/>
              <a:t>Various types of devices </a:t>
            </a:r>
            <a:r>
              <a:rPr lang="en-US" dirty="0">
                <a:sym typeface="Wingdings" panose="05000000000000000000" pitchFamily="2" charset="2"/>
              </a:rPr>
              <a:t> scalability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↓</a:t>
            </a:r>
          </a:p>
          <a:p>
            <a:pPr marL="1143000" lvl="1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Privacy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problems when dealing with personal information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37DB7-F8F0-4D6D-822B-43FAF861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– Aggregating Data from Multiple Devices</a:t>
            </a:r>
          </a:p>
        </p:txBody>
      </p:sp>
      <p:pic>
        <p:nvPicPr>
          <p:cNvPr id="9" name="Picture 8" descr="A picture containing text, outdoor, iPod, dark&#10;&#10;Description automatically generated">
            <a:extLst>
              <a:ext uri="{FF2B5EF4-FFF2-40B4-BE49-F238E27FC236}">
                <a16:creationId xmlns:a16="http://schemas.microsoft.com/office/drawing/2014/main" id="{CB124FF8-91FA-4BE0-BF7E-2802010F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39" y="2098133"/>
            <a:ext cx="3669550" cy="27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F39B1-0329-47FE-82F5-BF99336856D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1" y="1825625"/>
            <a:ext cx="57404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decentralized communication efficient ML paradigm:</a:t>
            </a:r>
          </a:p>
          <a:p>
            <a:pPr marL="1143000" lvl="1" indent="-457200"/>
            <a:r>
              <a:rPr lang="en-US" dirty="0"/>
              <a:t>Decentralized training</a:t>
            </a:r>
          </a:p>
          <a:p>
            <a:pPr marL="1143000" lvl="1" indent="-457200"/>
            <a:r>
              <a:rPr lang="en-US" dirty="0"/>
              <a:t>Centralized model aggregation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Exchanging ML models instead of training data</a:t>
            </a:r>
          </a:p>
          <a:p>
            <a:pPr marL="1143000" lvl="1" indent="-457200"/>
            <a:r>
              <a:rPr lang="en-US" dirty="0"/>
              <a:t>Maintaining privacy</a:t>
            </a:r>
          </a:p>
          <a:p>
            <a:pPr marL="1143000" lvl="1" indent="-457200"/>
            <a:r>
              <a:rPr lang="en-US" dirty="0"/>
              <a:t>Less network load</a:t>
            </a:r>
          </a:p>
          <a:p>
            <a:pPr marL="1143000" lvl="1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E5CC6-F548-4DF6-9C44-3B7525CD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Federated Learning (FL)</a:t>
            </a:r>
          </a:p>
        </p:txBody>
      </p:sp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81B8F50-CC17-4F73-B9EB-76017C94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65" y="2235082"/>
            <a:ext cx="4468464" cy="23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2D590-07F7-47BD-9809-AA3A8F407B5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029960" cy="347450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 overhead</a:t>
            </a:r>
          </a:p>
          <a:p>
            <a:pPr marL="1143000" lvl="1" indent="-457200"/>
            <a:r>
              <a:rPr lang="en-US" dirty="0"/>
              <a:t>ML model size varies from megabytes to gigabytes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Heterogeneity:</a:t>
            </a:r>
          </a:p>
          <a:p>
            <a:pPr marL="1143000" lvl="1" indent="-457200"/>
            <a:r>
              <a:rPr lang="en-US" dirty="0"/>
              <a:t>Organizational clients:</a:t>
            </a:r>
          </a:p>
          <a:p>
            <a:pPr marL="1600200" lvl="2" indent="-457200"/>
            <a:r>
              <a:rPr lang="en-US" dirty="0"/>
              <a:t>Higher computation and network resources</a:t>
            </a:r>
          </a:p>
          <a:p>
            <a:pPr marL="1600200" lvl="2" indent="-457200"/>
            <a:r>
              <a:rPr lang="en-US" dirty="0"/>
              <a:t>Private datasets</a:t>
            </a:r>
          </a:p>
          <a:p>
            <a:pPr marL="1600200" lvl="2" indent="-457200"/>
            <a:r>
              <a:rPr lang="en-US" dirty="0"/>
              <a:t>Data producers</a:t>
            </a:r>
          </a:p>
          <a:p>
            <a:pPr marL="1143000" lvl="1" indent="-457200"/>
            <a:r>
              <a:rPr lang="en-US" dirty="0"/>
              <a:t>Edge devices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EDFFB-63CA-4428-94E5-ED166C1E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FL Challenges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C329ECC-CE18-4ABB-BAEF-12F508E2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2" y="2241254"/>
            <a:ext cx="5822088" cy="23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17DAC2-6168-4584-B44F-E10573979AD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426200" cy="3474508"/>
          </a:xfrm>
        </p:spPr>
        <p:txBody>
          <a:bodyPr>
            <a:normAutofit/>
          </a:bodyPr>
          <a:lstStyle/>
          <a:p>
            <a:r>
              <a:rPr lang="en-US" dirty="0"/>
              <a:t>Standard FL: Originally proposed in [1]</a:t>
            </a:r>
          </a:p>
          <a:p>
            <a:pPr marL="1143000" lvl="1" indent="-457200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Low performance</a:t>
            </a:r>
            <a:r>
              <a:rPr lang="en-US" dirty="0"/>
              <a:t> in heterogeneous environments due to the stragglers</a:t>
            </a:r>
          </a:p>
          <a:p>
            <a:pPr marL="1143000" lvl="1" indent="-457200"/>
            <a:r>
              <a:rPr lang="en-US" dirty="0"/>
              <a:t>Not inclusive </a:t>
            </a:r>
            <a:r>
              <a:rPr lang="en-US" dirty="0">
                <a:sym typeface="Wingdings" panose="05000000000000000000" pitchFamily="2" charset="2"/>
              </a:rPr>
              <a:t> global model is provided to a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subsample</a:t>
            </a:r>
            <a:r>
              <a:rPr lang="en-US" dirty="0">
                <a:sym typeface="Wingdings" panose="05000000000000000000" pitchFamily="2" charset="2"/>
              </a:rPr>
              <a:t> of clients</a:t>
            </a:r>
          </a:p>
          <a:p>
            <a:pPr marL="1143000" lvl="1" indent="-457200"/>
            <a:r>
              <a:rPr lang="en-US" dirty="0"/>
              <a:t>No information about client </a:t>
            </a:r>
            <a:r>
              <a:rPr lang="en-US" dirty="0">
                <a:solidFill>
                  <a:srgbClr val="FF0000"/>
                </a:solidFill>
              </a:rPr>
              <a:t>resources</a:t>
            </a:r>
            <a:r>
              <a:rPr lang="en-US" dirty="0"/>
              <a:t> and model </a:t>
            </a:r>
            <a:r>
              <a:rPr lang="en-US" dirty="0">
                <a:solidFill>
                  <a:srgbClr val="FF0000"/>
                </a:solidFill>
              </a:rPr>
              <a:t>quality </a:t>
            </a:r>
            <a:r>
              <a:rPr lang="en-US" dirty="0" err="1">
                <a:solidFill>
                  <a:srgbClr val="FF0000"/>
                </a:solidFill>
              </a:rPr>
              <a:t>asd</a:t>
            </a:r>
            <a:r>
              <a:rPr lang="en-US" dirty="0" err="1"/>
              <a:t>asda</a:t>
            </a:r>
            <a:endParaRPr lang="en-US" dirty="0"/>
          </a:p>
          <a:p>
            <a:pPr marL="1143000" lvl="1" indent="-457200"/>
            <a:r>
              <a:rPr lang="en-US" dirty="0"/>
              <a:t>Good performance in Non-IID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7B41C-D02E-4FEB-AFEF-30238D2F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 – Standard FL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E0391-A2CF-4862-9D7B-9B0FAB5B8F77}"/>
              </a:ext>
            </a:extLst>
          </p:cNvPr>
          <p:cNvSpPr txBox="1"/>
          <p:nvPr/>
        </p:nvSpPr>
        <p:spPr>
          <a:xfrm>
            <a:off x="2550160" y="5712936"/>
            <a:ext cx="7477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latin typeface="NimbusRomNo9L-Regu"/>
              </a:rPr>
              <a:t>[1] B. McMahan, E. Moore, D. Ramage, S. Hampson, and B. A. y </a:t>
            </a:r>
            <a:r>
              <a:rPr lang="en-US" sz="1600" b="0" i="0" u="none" strike="noStrike" baseline="0" dirty="0" err="1">
                <a:latin typeface="NimbusRomNo9L-Regu"/>
              </a:rPr>
              <a:t>Arcas</a:t>
            </a:r>
            <a:r>
              <a:rPr lang="en-US" sz="1600" b="0" i="0" u="none" strike="noStrike" baseline="0" dirty="0">
                <a:latin typeface="NimbusRomNo9L-Regu"/>
              </a:rPr>
              <a:t>, “Communication-efficient learning of deep networks from decentralized data,” in </a:t>
            </a:r>
            <a:r>
              <a:rPr lang="en-US" sz="1600" b="0" i="0" u="none" strike="noStrike" baseline="0" dirty="0">
                <a:latin typeface="NimbusRomNo9L-ReguItal"/>
              </a:rPr>
              <a:t>Artificial intelligence and statistics</a:t>
            </a:r>
            <a:r>
              <a:rPr lang="en-US" sz="1600" b="0" i="0" u="none" strike="noStrike" baseline="0" dirty="0">
                <a:latin typeface="NimbusRomNo9L-Regu"/>
              </a:rPr>
              <a:t>.</a:t>
            </a:r>
            <a:endParaRPr lang="en-US" sz="16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146833D-C61A-41E2-81D1-5C56CF6F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61" y="892716"/>
            <a:ext cx="3456439" cy="44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8AA2A-7492-4DAF-9FBC-5A967D38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 - FedCS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F8294-E655-4DF6-87DE-D6D87EA1D281}"/>
              </a:ext>
            </a:extLst>
          </p:cNvPr>
          <p:cNvSpPr txBox="1"/>
          <p:nvPr/>
        </p:nvSpPr>
        <p:spPr>
          <a:xfrm>
            <a:off x="2550160" y="5712936"/>
            <a:ext cx="7477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latin typeface="NimbusRomNo9L-Regu"/>
              </a:rPr>
              <a:t>[2] T. </a:t>
            </a:r>
            <a:r>
              <a:rPr lang="en-US" sz="1600" b="0" i="0" u="none" strike="noStrike" baseline="0" dirty="0" err="1">
                <a:latin typeface="NimbusRomNo9L-Regu"/>
              </a:rPr>
              <a:t>Nishio</a:t>
            </a:r>
            <a:r>
              <a:rPr lang="en-US" sz="1600" b="0" i="0" u="none" strike="noStrike" baseline="0" dirty="0">
                <a:latin typeface="NimbusRomNo9L-Regu"/>
              </a:rPr>
              <a:t> and R. </a:t>
            </a:r>
            <a:r>
              <a:rPr lang="en-US" sz="1600" b="0" i="0" u="none" strike="noStrike" baseline="0" dirty="0" err="1">
                <a:latin typeface="NimbusRomNo9L-Regu"/>
              </a:rPr>
              <a:t>Yonetani</a:t>
            </a:r>
            <a:r>
              <a:rPr lang="en-US" sz="1600" b="0" i="0" u="none" strike="noStrike" baseline="0" dirty="0">
                <a:latin typeface="NimbusRomNo9L-Regu"/>
              </a:rPr>
              <a:t>, “Client selection for federated learning with heterogeneous resources in mobile edge,” in ICC 2019-2019 IEEE International Conference on Communications (ICC).</a:t>
            </a:r>
          </a:p>
        </p:txBody>
      </p:sp>
      <p:pic>
        <p:nvPicPr>
          <p:cNvPr id="12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0E6F5ABC-6EE0-4D1B-AD51-4C5E6F5C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45" y="945810"/>
            <a:ext cx="3529668" cy="440741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BF2F9F-B076-4ABD-8BC6-4163E0BE22E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66294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clients’ completion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Providing the model only to the fastest clients</a:t>
            </a:r>
          </a:p>
          <a:p>
            <a:pPr marL="1143000" lvl="1" indent="-457200"/>
            <a:r>
              <a:rPr lang="en-US" dirty="0"/>
              <a:t>Better network performance </a:t>
            </a:r>
            <a:r>
              <a:rPr lang="en-US" dirty="0">
                <a:sym typeface="Wingdings" panose="05000000000000000000" pitchFamily="2" charset="2"/>
              </a:rPr>
              <a:t> shorter iteration time</a:t>
            </a:r>
          </a:p>
          <a:p>
            <a:pPr marL="1143000" lvl="1" indent="-457200"/>
            <a:r>
              <a:rPr lang="en-US" dirty="0">
                <a:sym typeface="Wingdings" panose="05000000000000000000" pitchFamily="2" charset="2"/>
              </a:rPr>
              <a:t>Not inclusive 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ignoring</a:t>
            </a:r>
            <a:r>
              <a:rPr lang="en-US" dirty="0">
                <a:sym typeface="Wingdings" panose="05000000000000000000" pitchFamily="2" charset="2"/>
              </a:rPr>
              <a:t> the clients with poor resources (even with valuable information)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6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4037</TotalTime>
  <Words>332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NimbusRomNo9L-Regu</vt:lpstr>
      <vt:lpstr>NimbusRomNo9L-ReguItal</vt:lpstr>
      <vt:lpstr>Office Theme</vt:lpstr>
      <vt:lpstr>1_Office Theme</vt:lpstr>
      <vt:lpstr>iSample: Intelligent Client Sampling in Federated Learning</vt:lpstr>
      <vt:lpstr>Introduction – Artificial Intelligence</vt:lpstr>
      <vt:lpstr>Introduction – Aggregating Data from Multiple Devices</vt:lpstr>
      <vt:lpstr>Introduction – Federated Learning (FL)</vt:lpstr>
      <vt:lpstr>Introduction – FL Challenges </vt:lpstr>
      <vt:lpstr>Prior Works – Standard FL</vt:lpstr>
      <vt:lpstr>Prior Works - FedCS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hamid reza imani</cp:lastModifiedBy>
  <cp:revision>36</cp:revision>
  <dcterms:created xsi:type="dcterms:W3CDTF">2020-03-10T16:22:03Z</dcterms:created>
  <dcterms:modified xsi:type="dcterms:W3CDTF">2022-05-16T01:02:49Z</dcterms:modified>
</cp:coreProperties>
</file>